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7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320" r:id="rId7"/>
    <p:sldId id="276" r:id="rId8"/>
    <p:sldId id="278" r:id="rId9"/>
    <p:sldId id="321" r:id="rId10"/>
    <p:sldId id="322" r:id="rId11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7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89E62-C5AA-4E4A-9F12-657399634226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F5A98-9D17-477F-BE68-AF98E1A32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33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33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01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52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67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46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1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81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5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9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51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849EBA9-57F2-473A-A530-E34905C1CB55}" type="datetimeFigureOut">
              <a:rPr lang="en-US" smtClean="0"/>
              <a:t>3/24/2023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68647F-4C3F-425F-8EF2-01D4B2959B3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33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654" y="675825"/>
            <a:ext cx="10058400" cy="3199984"/>
          </a:xfrm>
        </p:spPr>
        <p:txBody>
          <a:bodyPr anchor="ctr" anchorCtr="1">
            <a:normAutofit/>
          </a:bodyPr>
          <a:lstStyle/>
          <a:p>
            <a:pPr algn="ctr"/>
            <a:r>
              <a:rPr lang="en-US" sz="6500" b="1" dirty="0"/>
              <a:t>Overview of Phase II Municipal Separate Storm Sewer (MS4) Permit</a:t>
            </a:r>
          </a:p>
        </p:txBody>
      </p:sp>
    </p:spTree>
    <p:extLst>
      <p:ext uri="{BB962C8B-B14F-4D97-AF65-F5344CB8AC3E}">
        <p14:creationId xmlns:p14="http://schemas.microsoft.com/office/powerpoint/2010/main" val="533098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2815"/>
          </a:xfrm>
        </p:spPr>
        <p:txBody>
          <a:bodyPr/>
          <a:lstStyle/>
          <a:p>
            <a:r>
              <a:rPr lang="en-US" b="1" dirty="0"/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7" y="1845734"/>
            <a:ext cx="9293631" cy="439920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Æ"/>
            </a:pPr>
            <a:r>
              <a:rPr lang="en-US" sz="2800" dirty="0"/>
              <a:t>Remember that the City only enforces what is adopted at the State/Federal level.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800" dirty="0"/>
              <a:t>Support from the community is needed to be able to overcome Stormwater Challenges.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800" dirty="0" err="1"/>
              <a:t>Stormwater</a:t>
            </a:r>
            <a:r>
              <a:rPr lang="en-US" sz="2800" dirty="0"/>
              <a:t> requires attention and as much as Water is on the TOP of the radar, we must not forget that </a:t>
            </a:r>
            <a:r>
              <a:rPr lang="en-US" sz="2800" dirty="0" err="1"/>
              <a:t>Stormwater</a:t>
            </a:r>
            <a:r>
              <a:rPr lang="en-US" sz="2800" dirty="0"/>
              <a:t> requires just as much time, effort, and resources!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800" dirty="0"/>
              <a:t>Questions….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5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55160"/>
          </a:xfrm>
        </p:spPr>
        <p:txBody>
          <a:bodyPr/>
          <a:lstStyle/>
          <a:p>
            <a:r>
              <a:rPr lang="en-US" b="1" dirty="0"/>
              <a:t>Regulatory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39191"/>
            <a:ext cx="10058400" cy="4436918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Required by Clean Water Act, Section 402</a:t>
            </a:r>
          </a:p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Municipalities required to obtain a National Pollutant Discharge Elimination System (NPDES) Permit for all their Discharges and develop a Storm Water Management Program (SWMP).</a:t>
            </a:r>
          </a:p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Required for all MS4s where storm water runoff is commonly transported through a Municipal Separate Storm Sewer System, from which it is often discharged untreated into a local water body.</a:t>
            </a:r>
          </a:p>
          <a:p>
            <a:pPr algn="ctr"/>
            <a:endParaRPr lang="en-US" sz="3500" i="1" dirty="0"/>
          </a:p>
        </p:txBody>
      </p:sp>
    </p:spTree>
    <p:extLst>
      <p:ext uri="{BB962C8B-B14F-4D97-AF65-F5344CB8AC3E}">
        <p14:creationId xmlns:p14="http://schemas.microsoft.com/office/powerpoint/2010/main" val="71435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062" y="317776"/>
            <a:ext cx="10058400" cy="1375942"/>
          </a:xfrm>
        </p:spPr>
        <p:txBody>
          <a:bodyPr/>
          <a:lstStyle/>
          <a:p>
            <a:r>
              <a:rPr lang="en-US" b="1" dirty="0"/>
              <a:t>What is an MS4?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78421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 conveyance or system of conveyances that is:</a:t>
            </a:r>
          </a:p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Owned by State, City, Town, Village, or Other Public Entity that discharges to waters of the U.S.;</a:t>
            </a:r>
          </a:p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Designed or used to collect or convey storm water (including storm drains, pipes, ditches, etc.);</a:t>
            </a:r>
          </a:p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Not a combined sewer; and</a:t>
            </a:r>
          </a:p>
          <a:p>
            <a:pPr marL="342900" indent="-3429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Not part of a Publicly Owned Treatment Works (Sewage Treatment Plant).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593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Regulations in California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0959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Issued the first State-wide NPDES General Permit for Small MS4s in 2003 (Order 2003-0005-DWQ).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There are two types of MS4s: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</a:rPr>
              <a:t>Phase I – population of &gt; 100,000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</a:rPr>
              <a:t>Phase II – population of &gt;50,000 or in a high growth or sensitive watershed.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Regulated small MS4s which were generally municipalities with a &gt;10,000 population.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Patterson is an MS4, Phase II and is covered under the State’s General Permit.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441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Permit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03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Required to file a Notice of Intention (NOI) via the State’s SMARTS System &amp; mail the fee by July 1</a:t>
            </a:r>
            <a:r>
              <a:rPr lang="en-US" sz="3000" baseline="30000" dirty="0">
                <a:solidFill>
                  <a:schemeClr val="tx1"/>
                </a:solidFill>
              </a:rPr>
              <a:t>st</a:t>
            </a:r>
            <a:r>
              <a:rPr lang="en-US" sz="3000" dirty="0">
                <a:solidFill>
                  <a:schemeClr val="tx1"/>
                </a:solidFill>
              </a:rPr>
              <a:t>, 2013 (Year 1)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Submit a Permit Boundary Map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Prepare &amp; Submit a “Guidance Document” which can be in spreadsheet, tabular or narrative format.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Prepare a Program Effectiveness Assessment and Improvement Plan (Year 2)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TMDL Monitoring, if applicable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3000" dirty="0">
                <a:solidFill>
                  <a:schemeClr val="tx1"/>
                </a:solidFill>
              </a:rPr>
              <a:t>Identify proposed modifications to the program (Year 5).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0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Permit Overview – Program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9844349" cy="444076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Legal Authority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Education &amp; Outreach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Public Participation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Illicit Discharge &amp; Detection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Construction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Pollution Prevention for </a:t>
            </a:r>
            <a:r>
              <a:rPr lang="en-US" sz="2800" dirty="0" err="1">
                <a:solidFill>
                  <a:schemeClr val="tx1"/>
                </a:solidFill>
              </a:rPr>
              <a:t>Permittee</a:t>
            </a:r>
            <a:r>
              <a:rPr lang="en-US" sz="2800" dirty="0">
                <a:solidFill>
                  <a:schemeClr val="tx1"/>
                </a:solidFill>
              </a:rPr>
              <a:t> Operations</a:t>
            </a:r>
          </a:p>
          <a:p>
            <a:pPr marL="457200" indent="-457200">
              <a:buFont typeface="Wingdings" panose="05000000000000000000" pitchFamily="2" charset="2"/>
              <a:buChar char="Æ"/>
            </a:pPr>
            <a:r>
              <a:rPr lang="en-US" sz="2800" dirty="0">
                <a:solidFill>
                  <a:schemeClr val="tx1"/>
                </a:solidFill>
              </a:rPr>
              <a:t>Post-Construction Storm Water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68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Total Maximum Daily Load (TMDL) Monitoring Requirements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194955" y="1845735"/>
            <a:ext cx="9206346" cy="44303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Æ"/>
            </a:pPr>
            <a:r>
              <a:rPr lang="en-US" sz="2800" dirty="0"/>
              <a:t>MS4s are required to conduct monitoring of discharges to a 303(d) impaired water body.  By Year 1, MS4s were required to consult with the Regional Board regarding this requirement and to begin establishing a schedule/implementation plan.</a:t>
            </a:r>
          </a:p>
          <a:p>
            <a:pPr marL="630238" lvl="2" indent="0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765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Total Maximum Daily Load (TMDL) Monitoring Requirements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Æ"/>
            </a:pPr>
            <a:r>
              <a:rPr lang="en-US" sz="2800" dirty="0"/>
              <a:t>Per Attachment “G” of the NPDES General Permit, the City is required to provide TMDL for the Lower San Joaquin River and test for concentrations of </a:t>
            </a:r>
            <a:r>
              <a:rPr lang="en-US" sz="2800" dirty="0" err="1"/>
              <a:t>Diazinon</a:t>
            </a:r>
            <a:r>
              <a:rPr lang="en-US" sz="2800" dirty="0"/>
              <a:t> (CD) &amp; </a:t>
            </a:r>
            <a:r>
              <a:rPr lang="en-US" sz="2800" dirty="0" err="1"/>
              <a:t>Chlorpyrifos</a:t>
            </a:r>
            <a:r>
              <a:rPr lang="en-US" sz="2800" dirty="0"/>
              <a:t> (CC).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800" dirty="0"/>
              <a:t>The waste load allocations permitted shall not exceed the sum (s) of one (1.0).  </a:t>
            </a:r>
          </a:p>
          <a:p>
            <a:pPr lvl="1"/>
            <a:r>
              <a:rPr lang="en-US" sz="2400" dirty="0" err="1"/>
              <a:t>Diazinon</a:t>
            </a:r>
            <a:r>
              <a:rPr lang="en-US" sz="2400" dirty="0"/>
              <a:t> = 0.160 and 0.100 </a:t>
            </a:r>
            <a:r>
              <a:rPr lang="en-US" sz="2400" dirty="0" err="1"/>
              <a:t>ug</a:t>
            </a:r>
            <a:r>
              <a:rPr lang="en-US" sz="2400" dirty="0"/>
              <a:t>/L </a:t>
            </a:r>
          </a:p>
          <a:p>
            <a:pPr lvl="1"/>
            <a:r>
              <a:rPr lang="en-US" sz="2400" dirty="0" err="1"/>
              <a:t>Chlorpyrifos</a:t>
            </a:r>
            <a:r>
              <a:rPr lang="en-US" sz="2400" dirty="0"/>
              <a:t> = 0.025 and 0.015 </a:t>
            </a:r>
            <a:r>
              <a:rPr lang="en-US" sz="2400" dirty="0" err="1"/>
              <a:t>ug</a:t>
            </a:r>
            <a:r>
              <a:rPr lang="en-US" sz="2400" dirty="0"/>
              <a:t>/L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3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03206"/>
          </a:xfrm>
        </p:spPr>
        <p:txBody>
          <a:bodyPr/>
          <a:lstStyle/>
          <a:p>
            <a:r>
              <a:rPr lang="en-US" b="1" dirty="0"/>
              <a:t>How do we Prepare for Challenges?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9833958" cy="447193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Æ"/>
            </a:pPr>
            <a:r>
              <a:rPr lang="en-US" sz="2400" dirty="0"/>
              <a:t>Continue partnerships with other Cities/Agencies to address many of the permit requirements.  Provides consistency throughout Cities/Agencies as well as saves on costs (Shared).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400" dirty="0"/>
              <a:t>Work with Council and staff through the Budget Process to plan, budget, and obtain approval for all upcoming </a:t>
            </a:r>
            <a:r>
              <a:rPr lang="en-US" sz="2400" dirty="0" err="1"/>
              <a:t>stormwater</a:t>
            </a:r>
            <a:r>
              <a:rPr lang="en-US" sz="2400" dirty="0"/>
              <a:t> expenses.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400" dirty="0"/>
              <a:t>Come up with a plan to ensure that the City is well staffed to be able to keep up with every requirement that has been identified for this permit cycle (5 Years).</a:t>
            </a:r>
          </a:p>
          <a:p>
            <a:pPr>
              <a:buFont typeface="Wingdings" panose="05000000000000000000" pitchFamily="2" charset="2"/>
              <a:buChar char="Æ"/>
            </a:pPr>
            <a:r>
              <a:rPr lang="en-US" sz="2400" dirty="0"/>
              <a:t>Continue to find ways to generate revenue to continue to fund the </a:t>
            </a:r>
            <a:r>
              <a:rPr lang="en-US" sz="2400" dirty="0" err="1"/>
              <a:t>Stormwater</a:t>
            </a:r>
            <a:r>
              <a:rPr lang="en-US" sz="2400" dirty="0"/>
              <a:t> Program (Fees, Services, Special Districts, Special Taxes, Rates, grants, etc.).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7968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3037</TotalTime>
  <Words>672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Retrospect</vt:lpstr>
      <vt:lpstr>Overview of Phase II Municipal Separate Storm Sewer (MS4) Permit</vt:lpstr>
      <vt:lpstr>Regulatory Framework</vt:lpstr>
      <vt:lpstr>What is an MS4?</vt:lpstr>
      <vt:lpstr>Regulations in California</vt:lpstr>
      <vt:lpstr>Permit Overview</vt:lpstr>
      <vt:lpstr>Permit Overview – Program Elements</vt:lpstr>
      <vt:lpstr>Total Maximum Daily Load (TMDL) Monitoring Requirements</vt:lpstr>
      <vt:lpstr>Total Maximum Daily Load (TMDL) Monitoring Requirements (Cont.)</vt:lpstr>
      <vt:lpstr>How do we Prepare for Challenges?</vt:lpstr>
      <vt:lpstr>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Public Works</dc:title>
  <dc:creator>Encinas, Maria</dc:creator>
  <cp:lastModifiedBy>Sonia Delgado</cp:lastModifiedBy>
  <cp:revision>172</cp:revision>
  <cp:lastPrinted>2016-09-21T21:29:38Z</cp:lastPrinted>
  <dcterms:created xsi:type="dcterms:W3CDTF">2015-02-10T20:09:37Z</dcterms:created>
  <dcterms:modified xsi:type="dcterms:W3CDTF">2023-03-24T18:29:20Z</dcterms:modified>
</cp:coreProperties>
</file>