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76" r:id="rId2"/>
    <p:sldId id="377" r:id="rId3"/>
    <p:sldId id="479" r:id="rId4"/>
    <p:sldId id="480" r:id="rId5"/>
    <p:sldId id="411" r:id="rId6"/>
    <p:sldId id="483" r:id="rId7"/>
    <p:sldId id="482" r:id="rId8"/>
    <p:sldId id="481" r:id="rId9"/>
    <p:sldId id="440" r:id="rId10"/>
    <p:sldId id="438" r:id="rId11"/>
    <p:sldId id="439" r:id="rId12"/>
    <p:sldId id="365" r:id="rId13"/>
    <p:sldId id="4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y Mathews" initials="S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33CC"/>
    <a:srgbClr val="0000FF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0" autoAdjust="0"/>
    <p:restoredTop sz="41057" autoAdjust="0"/>
  </p:normalViewPr>
  <p:slideViewPr>
    <p:cSldViewPr>
      <p:cViewPr varScale="1">
        <p:scale>
          <a:sx n="43" d="100"/>
          <a:sy n="43" d="100"/>
        </p:scale>
        <p:origin x="21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2B97E1-3C6D-4949-B8AD-B7BF31133CC5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789BE3-2EE1-4972-A857-8E272E439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98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D12C33-85C2-43E3-B4EC-DE0872E362E5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8DEB37-B580-4906-8480-0D4B0C56F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5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FD5739-52FB-4CCB-ADB4-AF3EA944BB95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8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F5EE6C-A960-4066-B7F5-E6FC6AFB4987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0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F5EE6C-A960-4066-B7F5-E6FC6AFB4987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7B06BA-6567-40A3-B1CE-F89922F5EBB2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7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EB37-B580-4906-8480-0D4B0C56F23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4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RFP (Request for Proposals) process was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 by the partners and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 awarded to Larry Walker and Associates in January 2015 for a total of about $85,000.  Each agency would pay about $14,000 - $15,000.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508803-E681-4C45-9809-E2B2E0420E0F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3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</a:t>
            </a:r>
            <a:r>
              <a:rPr lang="en-US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MANUAL BY AGENCY: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Tracy - adopted in July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Manteca - adopted in August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Patterson – September 15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Lodi - expected to adopt in November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Lathrop - unsure of status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Joaquin County - did not need to formally adopt, but currently being implemented by Public Works Director as part of standards</a:t>
            </a:r>
          </a:p>
          <a:p>
            <a:endParaRPr lang="en-US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Ordinance No. 777 (Urban Stormwater Quality Management &amp; Discharge</a:t>
            </a:r>
            <a:r>
              <a:rPr lang="en-US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Control) – Section 13.32 of the City’s Municipal Code Section. 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5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8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83B2E-E2AD-49CB-9399-639AD742CD2B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2296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4E212-BCAB-4E01-8DF8-648CAEF5A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8117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AA24-53EE-45BC-9E9F-55FDE4E9A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671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1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1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8B23-BFAF-43A0-BEE6-B67E19BDC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5029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16CE9-A3E4-4BA0-953F-DA97BE4DB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7365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AC46-81FC-4190-A3CF-8C6440A1F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5539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AF32D-2573-4776-8CEB-D74E251C1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8053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4C770-05F5-40FE-BEA8-6AFE9CFBB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5380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4544E-EDA5-427E-A59D-9989F134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62066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4CE3E-3095-415D-9179-E53EC4906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26461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FE0AB-A480-4C6D-BE75-7F961B04C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585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D422B-3809-49BB-A8E2-8FE8B333D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7762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AF44B-0FE1-42AE-A9D9-D4D76E492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8346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BEFF"/>
            </a:gs>
            <a:gs pos="100000">
              <a:srgbClr val="E1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8C34AB7-2D4D-4E3D-9F73-DF58DAAEEA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456" name="Line 8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BEFF"/>
            </a:gs>
            <a:gs pos="100000">
              <a:srgbClr val="E1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1800"/>
              </a:spcAft>
            </a:pPr>
            <a:br>
              <a:rPr lang="en-US" altLang="en-US" dirty="0"/>
            </a:br>
            <a:r>
              <a:rPr lang="en-US" altLang="en-US" sz="3600" dirty="0"/>
              <a:t>Multi-Agency Post-Construction Stormwater Standards Manual</a:t>
            </a:r>
            <a:endParaRPr lang="en-US" alt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80"/>
                </a:solidFill>
              </a:rPr>
              <a:t>Adopted 2015</a:t>
            </a:r>
            <a:endParaRPr lang="en-US" sz="3600" b="1" dirty="0">
              <a:solidFill>
                <a:srgbClr val="000080"/>
              </a:solidFill>
            </a:endParaRPr>
          </a:p>
        </p:txBody>
      </p:sp>
      <p:pic>
        <p:nvPicPr>
          <p:cNvPr id="13" name="Picture 2" descr="Bioretention area built at 133 State Street in Montpelier - design sponsored by EPA's 'Green Capitols' progr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81940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76551"/>
            <a:ext cx="320040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56" y="4464013"/>
            <a:ext cx="2976489" cy="21368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Low Impact Development (LID)?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 dirty="0"/>
              <a:t>An alternative method of land development</a:t>
            </a:r>
          </a:p>
          <a:p>
            <a:r>
              <a:rPr lang="en-US" altLang="en-US" dirty="0"/>
              <a:t>Seeks to mimic the natural hydrologic character of the site</a:t>
            </a:r>
          </a:p>
          <a:p>
            <a:r>
              <a:rPr lang="en-US" altLang="en-US" dirty="0"/>
              <a:t>Retains stormwater where it falls by promoting infiltration, evapotranspiration, and harvest/use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7" t="42537" r="4431" b="23322"/>
          <a:stretch>
            <a:fillRect/>
          </a:stretch>
        </p:blipFill>
        <p:spPr bwMode="auto">
          <a:xfrm>
            <a:off x="914400" y="3959225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219807"/>
            <a:ext cx="27686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Source: Fall Creek Engineering/Santa Cruz Co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31903" r="41650" b="31715"/>
          <a:stretch>
            <a:fillRect/>
          </a:stretch>
        </p:blipFill>
        <p:spPr bwMode="auto">
          <a:xfrm>
            <a:off x="5791200" y="3885103"/>
            <a:ext cx="24558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57863" y="6342838"/>
            <a:ext cx="151836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Source: City of San Jose</a:t>
            </a:r>
          </a:p>
        </p:txBody>
      </p:sp>
    </p:spTree>
    <p:extLst>
      <p:ext uri="{BB962C8B-B14F-4D97-AF65-F5344CB8AC3E}">
        <p14:creationId xmlns:p14="http://schemas.microsoft.com/office/powerpoint/2010/main" val="309970228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Benefits of LID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5105400"/>
          </a:xfrm>
        </p:spPr>
        <p:txBody>
          <a:bodyPr/>
          <a:lstStyle/>
          <a:p>
            <a:r>
              <a:rPr lang="en-US" altLang="en-US" dirty="0"/>
              <a:t>“Greener” form of development</a:t>
            </a:r>
          </a:p>
          <a:p>
            <a:r>
              <a:rPr lang="en-US" altLang="en-US" dirty="0"/>
              <a:t>Contributes to groundwater recharge</a:t>
            </a:r>
          </a:p>
          <a:p>
            <a:r>
              <a:rPr lang="en-US" altLang="en-US" dirty="0"/>
              <a:t>Improves water quality</a:t>
            </a:r>
          </a:p>
          <a:p>
            <a:r>
              <a:rPr lang="en-US" altLang="en-US" dirty="0"/>
              <a:t>Reduces peak flow volume and velocity</a:t>
            </a:r>
          </a:p>
          <a:p>
            <a:r>
              <a:rPr lang="en-US" altLang="en-US" dirty="0"/>
              <a:t>Increases aesthetics</a:t>
            </a:r>
          </a:p>
          <a:p>
            <a:r>
              <a:rPr lang="en-US" altLang="en-US" dirty="0"/>
              <a:t>Increases marketability of lots and projects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484437"/>
            <a:ext cx="3650246" cy="2591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4829569"/>
            <a:ext cx="134684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Source: USEPA 2014</a:t>
            </a:r>
          </a:p>
        </p:txBody>
      </p:sp>
    </p:spTree>
    <p:extLst>
      <p:ext uri="{BB962C8B-B14F-4D97-AF65-F5344CB8AC3E}">
        <p14:creationId xmlns:p14="http://schemas.microsoft.com/office/powerpoint/2010/main" val="293659017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Applicability</a:t>
            </a:r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New Development and Redevelopment Projects (public and private) that </a:t>
            </a:r>
            <a:r>
              <a:rPr lang="en-US" altLang="en-US" b="1" dirty="0"/>
              <a:t>create</a:t>
            </a:r>
            <a:r>
              <a:rPr lang="en-US" altLang="en-US" dirty="0"/>
              <a:t> </a:t>
            </a:r>
            <a:r>
              <a:rPr lang="en-US" altLang="en-US" b="1" u="sng" dirty="0"/>
              <a:t>or</a:t>
            </a:r>
            <a:r>
              <a:rPr lang="en-US" altLang="en-US" dirty="0"/>
              <a:t> </a:t>
            </a:r>
            <a:r>
              <a:rPr lang="en-US" altLang="en-US" b="1" dirty="0"/>
              <a:t>replace</a:t>
            </a:r>
            <a:r>
              <a:rPr lang="en-US" altLang="en-US" dirty="0"/>
              <a:t> impervious area</a:t>
            </a:r>
          </a:p>
          <a:p>
            <a:pPr lvl="1"/>
            <a:r>
              <a:rPr lang="en-US" altLang="en-US" dirty="0"/>
              <a:t>Small Projects (2,500-5,000 ft</a:t>
            </a:r>
            <a:r>
              <a:rPr lang="en-US" altLang="en-US" baseline="30000" dirty="0"/>
              <a:t>2</a:t>
            </a:r>
            <a:r>
              <a:rPr lang="en-US" altLang="en-US" dirty="0"/>
              <a:t> impervious area)</a:t>
            </a:r>
          </a:p>
          <a:p>
            <a:pPr lvl="1"/>
            <a:r>
              <a:rPr lang="en-US" altLang="en-US" dirty="0"/>
              <a:t>Regulated Projects (≥5,000 ft</a:t>
            </a:r>
            <a:r>
              <a:rPr lang="en-US" altLang="en-US" baseline="30000" dirty="0"/>
              <a:t>2</a:t>
            </a:r>
            <a:r>
              <a:rPr lang="en-US" altLang="en-US" dirty="0"/>
              <a:t> impervious area)</a:t>
            </a:r>
          </a:p>
          <a:p>
            <a:pPr lvl="2"/>
            <a:r>
              <a:rPr lang="en-US" altLang="en-US" dirty="0"/>
              <a:t>Hydromodification Projects (≥1 acre impervious area, with a net increase in impervious area)</a:t>
            </a:r>
          </a:p>
          <a:p>
            <a:pPr lvl="1"/>
            <a:r>
              <a:rPr lang="en-US" altLang="en-US" dirty="0"/>
              <a:t>Specific exclusions (e.g., routine maintenance)</a:t>
            </a:r>
          </a:p>
        </p:txBody>
      </p:sp>
      <p:sp>
        <p:nvSpPr>
          <p:cNvPr id="1126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2BFB71-E3BD-428F-9EBD-24CCB959606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Phase II Permit Requirements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49118"/>
              </p:ext>
            </p:extLst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Regulated</a:t>
                      </a:r>
                      <a:r>
                        <a:rPr lang="en-US" baseline="0" dirty="0"/>
                        <a:t> Projects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Hydromodification 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</a:t>
                      </a:r>
                      <a:r>
                        <a:rPr lang="en-US" baseline="0" dirty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r>
                        <a:rPr lang="en-US" baseline="0" dirty="0"/>
                        <a:t> Impact Development/Treatment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Baseline Hydromodification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 Hydromodification*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 &amp;</a:t>
                      </a:r>
                      <a:r>
                        <a:rPr lang="en-US" baseline="0" dirty="0"/>
                        <a:t>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aseline="30000" dirty="0"/>
                        <a:t>(1)</a:t>
                      </a:r>
                      <a:r>
                        <a:rPr lang="en-US" dirty="0"/>
                        <a:t> Not required,</a:t>
                      </a:r>
                      <a:r>
                        <a:rPr lang="en-US" baseline="0" dirty="0"/>
                        <a:t> but recommended.</a:t>
                      </a:r>
                      <a:endParaRPr lang="en-US" dirty="0"/>
                    </a:p>
                    <a:p>
                      <a:r>
                        <a:rPr lang="en-US" baseline="30000" dirty="0"/>
                        <a:t>(2)</a:t>
                      </a:r>
                      <a:r>
                        <a:rPr lang="en-US" dirty="0"/>
                        <a:t> Full hydromodification is required by 6/30/2016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6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2BFB71-E3BD-428F-9EBD-24CCB959606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3094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/>
              <a:t>Regulatory Requirements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Phase II Stormwater Permit</a:t>
            </a:r>
          </a:p>
          <a:p>
            <a:pPr lvl="1"/>
            <a:r>
              <a:rPr lang="en-US" altLang="en-US" dirty="0"/>
              <a:t>State Water Resources Control Board</a:t>
            </a:r>
            <a:br>
              <a:rPr lang="en-US" altLang="en-US" dirty="0"/>
            </a:br>
            <a:r>
              <a:rPr lang="en-US" altLang="en-US" dirty="0"/>
              <a:t>Order No. 2013-0001-DWQ</a:t>
            </a:r>
            <a:br>
              <a:rPr lang="en-US" altLang="en-US" dirty="0"/>
            </a:br>
            <a:r>
              <a:rPr lang="en-US" altLang="en-US" dirty="0"/>
              <a:t>“General Permit for Waste Discharge Requirements for Storm Water Discharges from Small Municipal Separate Storm Sewer Systems”</a:t>
            </a:r>
          </a:p>
          <a:p>
            <a:r>
              <a:rPr lang="en-US" altLang="en-US" dirty="0"/>
              <a:t>Phase II Permit requires Partners regulate development (Provision E.12)</a:t>
            </a:r>
          </a:p>
          <a:p>
            <a:pPr lvl="1"/>
            <a:r>
              <a:rPr lang="en-US" altLang="en-US" dirty="0"/>
              <a:t>Extension of similar requirements for larger communities subject to Phase I Stormwater Permits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012D3-6158-4F7B-8470-AA6989398247}" type="slidenum">
              <a:rPr lang="en-US" altLang="en-US">
                <a:latin typeface="Times" panose="02020603050405020304" pitchFamily="18" charset="0"/>
              </a:rPr>
              <a:pPr eaLnBrk="1" hangingPunct="1"/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Date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Develop post-construction standards within 2</a:t>
            </a:r>
            <a:r>
              <a:rPr lang="en-US" baseline="30000" dirty="0"/>
              <a:t>nd</a:t>
            </a:r>
            <a:r>
              <a:rPr lang="en-US" dirty="0"/>
              <a:t> year of Phase II Permit (by 6/30/2015)</a:t>
            </a:r>
          </a:p>
          <a:p>
            <a:r>
              <a:rPr lang="en-US" dirty="0"/>
              <a:t>Condition new- and re-development projects to apply the post-construction standards within the 2</a:t>
            </a:r>
            <a:r>
              <a:rPr lang="en-US" baseline="30000" dirty="0"/>
              <a:t>nd</a:t>
            </a:r>
            <a:r>
              <a:rPr lang="en-US" dirty="0"/>
              <a:t> year of the Phase II Permit</a:t>
            </a:r>
          </a:p>
          <a:p>
            <a:r>
              <a:rPr lang="en-US" dirty="0"/>
              <a:t>“Grandfathered Projects”</a:t>
            </a:r>
          </a:p>
          <a:p>
            <a:pPr lvl="1"/>
            <a:r>
              <a:rPr lang="en-US" dirty="0"/>
              <a:t>Discretionary permit projects that have been deemed </a:t>
            </a:r>
            <a:r>
              <a:rPr lang="en-US" b="1" dirty="0"/>
              <a:t>complete</a:t>
            </a:r>
            <a:r>
              <a:rPr lang="en-US" dirty="0"/>
              <a:t> before 6/30/2015</a:t>
            </a:r>
          </a:p>
          <a:p>
            <a:pPr lvl="1"/>
            <a:r>
              <a:rPr lang="en-US" dirty="0"/>
              <a:t>Public projects for which the governing body has approved design before 6/30/2015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AC46-81FC-4190-A3CF-8C6440A1FC1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7043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Date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 must be applied to discretionary permit projects that </a:t>
            </a:r>
          </a:p>
          <a:p>
            <a:pPr lvl="1"/>
            <a:r>
              <a:rPr lang="en-US" dirty="0"/>
              <a:t>have </a:t>
            </a:r>
            <a:r>
              <a:rPr lang="en-US" b="1" dirty="0"/>
              <a:t>not</a:t>
            </a:r>
            <a:r>
              <a:rPr lang="en-US" dirty="0"/>
              <a:t> been deemed </a:t>
            </a:r>
            <a:r>
              <a:rPr lang="en-US" b="1" dirty="0"/>
              <a:t>complete</a:t>
            </a:r>
            <a:r>
              <a:rPr lang="en-US" dirty="0"/>
              <a:t> for processing by 6/30/2015</a:t>
            </a:r>
          </a:p>
          <a:p>
            <a:pPr lvl="1"/>
            <a:r>
              <a:rPr lang="en-US" b="1" dirty="0"/>
              <a:t>without</a:t>
            </a:r>
            <a:r>
              <a:rPr lang="en-US" dirty="0"/>
              <a:t> </a:t>
            </a:r>
            <a:r>
              <a:rPr lang="en-US" u="sng" dirty="0"/>
              <a:t>vesting tentative maps</a:t>
            </a:r>
            <a:r>
              <a:rPr lang="en-US" dirty="0"/>
              <a:t> that have not requested and received an extension of previously granted approvals</a:t>
            </a:r>
          </a:p>
          <a:p>
            <a:r>
              <a:rPr lang="en-US" dirty="0"/>
              <a:t>Standards must be applied public projects for which design is approved after 6/30/2015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AC46-81FC-4190-A3CF-8C6440A1FC1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03538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Participants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Project Partners (Representatives)</a:t>
            </a:r>
          </a:p>
          <a:p>
            <a:pPr lvl="1"/>
            <a:r>
              <a:rPr lang="en-US" altLang="en-US" sz="2000" dirty="0"/>
              <a:t>City of Lathrop (Dameon Flores)</a:t>
            </a:r>
          </a:p>
          <a:p>
            <a:pPr lvl="1"/>
            <a:r>
              <a:rPr lang="en-US" altLang="en-US" sz="2000" dirty="0"/>
              <a:t>City of Lodi (Kathryn Garcia)</a:t>
            </a:r>
          </a:p>
          <a:p>
            <a:pPr lvl="1"/>
            <a:r>
              <a:rPr lang="en-US" altLang="en-US" sz="2000" dirty="0"/>
              <a:t>City of Manteca (Bret Swain)</a:t>
            </a:r>
          </a:p>
          <a:p>
            <a:pPr lvl="1"/>
            <a:r>
              <a:rPr lang="en-US" altLang="en-US" sz="2000" dirty="0"/>
              <a:t>City of Patterson (Sonia Delgado)</a:t>
            </a:r>
          </a:p>
          <a:p>
            <a:pPr lvl="1"/>
            <a:r>
              <a:rPr lang="en-US" altLang="en-US" sz="2000" dirty="0"/>
              <a:t>City of Tracy (Stephanie Reyna-Hiestand)</a:t>
            </a:r>
          </a:p>
          <a:p>
            <a:pPr lvl="1"/>
            <a:r>
              <a:rPr lang="en-US" altLang="en-US" sz="2000" dirty="0"/>
              <a:t>County of San Joaquin (Gerardo Dominguez)</a:t>
            </a:r>
          </a:p>
          <a:p>
            <a:r>
              <a:rPr lang="en-US" altLang="en-US" dirty="0"/>
              <a:t>Project Team</a:t>
            </a:r>
          </a:p>
          <a:p>
            <a:pPr lvl="1"/>
            <a:r>
              <a:rPr lang="en-US" altLang="en-US" sz="2000" dirty="0"/>
              <a:t>Gorman Lau, Larry Walker Associates</a:t>
            </a:r>
          </a:p>
          <a:p>
            <a:pPr lvl="1"/>
            <a:r>
              <a:rPr lang="en-US" altLang="en-US" sz="2000" dirty="0"/>
              <a:t>Sandy Mathews, Larry Walker Associates</a:t>
            </a:r>
          </a:p>
          <a:p>
            <a:r>
              <a:rPr lang="en-US" altLang="en-US" dirty="0"/>
              <a:t>Stakeholders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483AFC-1774-4AFF-BB51-4828DBEBDE6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85" y="1453177"/>
            <a:ext cx="1189386" cy="120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70" y="2273557"/>
            <a:ext cx="1219200" cy="12163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56" y="2735264"/>
            <a:ext cx="1190476" cy="119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32" y="3736207"/>
            <a:ext cx="1500554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65" y="4011726"/>
            <a:ext cx="877659" cy="1201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23218"/>
            <a:ext cx="1219200" cy="11988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Manual Development Process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altLang="en-US" dirty="0"/>
              <a:t>Kick-off meeting with Partners (02/05/15)</a:t>
            </a:r>
          </a:p>
          <a:p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stakeholder meetings (02/26/15)</a:t>
            </a:r>
          </a:p>
          <a:p>
            <a:pPr lvl="1"/>
            <a:r>
              <a:rPr lang="en-US" altLang="en-US" dirty="0"/>
              <a:t>Drafted conceptual outline</a:t>
            </a:r>
          </a:p>
          <a:p>
            <a:pPr lvl="1"/>
            <a:r>
              <a:rPr lang="en-US" altLang="en-US" dirty="0"/>
              <a:t>Solicited input/comments</a:t>
            </a:r>
          </a:p>
          <a:p>
            <a:r>
              <a:rPr lang="en-US" altLang="en-US" dirty="0"/>
              <a:t>Draft Manual to Partners (04/07/15)</a:t>
            </a:r>
          </a:p>
          <a:p>
            <a:r>
              <a:rPr lang="en-US" altLang="en-US" dirty="0"/>
              <a:t>Draft Manual to stakeholders (04/20/15)</a:t>
            </a:r>
          </a:p>
          <a:p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stakeholder meetings (04/23/15)</a:t>
            </a:r>
          </a:p>
          <a:p>
            <a:pPr lvl="1"/>
            <a:r>
              <a:rPr lang="en-US" altLang="en-US" dirty="0"/>
              <a:t>Presented draft Manual</a:t>
            </a:r>
          </a:p>
          <a:p>
            <a:pPr lvl="1"/>
            <a:r>
              <a:rPr lang="en-US" altLang="en-US" dirty="0"/>
              <a:t>Received initial comments</a:t>
            </a:r>
          </a:p>
          <a:p>
            <a:r>
              <a:rPr lang="en-US" altLang="en-US" dirty="0"/>
              <a:t>Revised Draft Manual to Partners (05/19/15)</a:t>
            </a:r>
          </a:p>
          <a:p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39703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Manual Development Process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r>
              <a:rPr lang="en-US" altLang="en-US" sz="2400" dirty="0"/>
              <a:t>Revised Draft Manual to stakeholders (6/15/15)</a:t>
            </a:r>
          </a:p>
          <a:p>
            <a:r>
              <a:rPr lang="en-US" altLang="en-US" sz="2400" dirty="0"/>
              <a:t>Post-Construction Standards Presentation &amp; Ordinance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Reading &amp; Introduction to City Council (6/19/15)</a:t>
            </a:r>
          </a:p>
          <a:p>
            <a:r>
              <a:rPr lang="en-US" altLang="en-US" sz="2400" dirty="0"/>
              <a:t>Finalize Manual (06/30/15)</a:t>
            </a:r>
          </a:p>
          <a:p>
            <a:r>
              <a:rPr lang="en-US" altLang="en-US" sz="2400" dirty="0"/>
              <a:t>Ordinance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Reading &amp; Adoption (7/7/15)</a:t>
            </a:r>
          </a:p>
          <a:p>
            <a:r>
              <a:rPr lang="en-US" altLang="en-US" sz="2400" dirty="0"/>
              <a:t>City Council Manual Adoption by Resolution (09/15/15)</a:t>
            </a:r>
          </a:p>
          <a:p>
            <a:r>
              <a:rPr lang="en-US" altLang="en-US" sz="2400" dirty="0"/>
              <a:t>Requirements Effective as of July 1, 2015</a:t>
            </a:r>
          </a:p>
          <a:p>
            <a:r>
              <a:rPr lang="en-US" altLang="en-US" sz="2400" dirty="0"/>
              <a:t>Manual to be Incorporated and/or Referenced in the Updated City Standards coming to Council (Future)</a:t>
            </a:r>
          </a:p>
          <a:p>
            <a:r>
              <a:rPr lang="en-US" altLang="en-US" sz="2400" dirty="0"/>
              <a:t>Post-Construction Information to be incorporated into the Storm Drainage Master Plan prior to its Adoption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6994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Stormwater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 dirty="0"/>
              <a:t>Development increases impervious surfaces</a:t>
            </a:r>
          </a:p>
          <a:p>
            <a:pPr lvl="1"/>
            <a:r>
              <a:rPr lang="en-US" altLang="en-US" dirty="0"/>
              <a:t>Precipitation becomes stormwater runoff and does not stay on-site</a:t>
            </a:r>
          </a:p>
          <a:p>
            <a:r>
              <a:rPr lang="en-US" altLang="en-US" dirty="0"/>
              <a:t>Storm drain system</a:t>
            </a:r>
          </a:p>
          <a:p>
            <a:pPr lvl="1"/>
            <a:r>
              <a:rPr lang="en-US" altLang="en-US" dirty="0"/>
              <a:t>Curb and gutter</a:t>
            </a:r>
          </a:p>
          <a:p>
            <a:pPr lvl="1"/>
            <a:r>
              <a:rPr lang="en-US" altLang="en-US" dirty="0"/>
              <a:t>Flood management</a:t>
            </a:r>
          </a:p>
          <a:p>
            <a:pPr lvl="1"/>
            <a:r>
              <a:rPr lang="en-US" altLang="en-US" dirty="0"/>
              <a:t>Discharge to receiving </a:t>
            </a:r>
            <a:br>
              <a:rPr lang="en-US" altLang="en-US" dirty="0"/>
            </a:br>
            <a:r>
              <a:rPr lang="en-US" altLang="en-US" dirty="0"/>
              <a:t>water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1026" name="Picture 2" descr="http://www.neillgrading.com/uploads/image/IMG_0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6" y="2840198"/>
            <a:ext cx="4079069" cy="30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5620323"/>
            <a:ext cx="237757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Source: Neill Grading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8381571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Environmental Impacts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 dirty="0"/>
              <a:t>Increased runoff (higher velocity) can result in channel erosion/degradation in the receiving water (hydromodification)</a:t>
            </a:r>
          </a:p>
          <a:p>
            <a:r>
              <a:rPr lang="en-US" altLang="en-US" dirty="0"/>
              <a:t>Increased concentration of pollutants (e.g., metals, solids, nutrients, bacteria, temperature)</a:t>
            </a:r>
          </a:p>
          <a:p>
            <a:r>
              <a:rPr lang="en-US" altLang="en-US" dirty="0"/>
              <a:t>Decreased groundwater recharge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C772-B708-4117-8820-971EE55E728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20335" r="14366" b="8955"/>
          <a:stretch>
            <a:fillRect/>
          </a:stretch>
        </p:blipFill>
        <p:spPr bwMode="auto">
          <a:xfrm>
            <a:off x="5029200" y="4170928"/>
            <a:ext cx="3323690" cy="25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23297"/>
            <a:ext cx="3828802" cy="2444631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44387" y="6611779"/>
            <a:ext cx="3894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Times" panose="02020603050405020304" pitchFamily="18" charset="0"/>
              </a:rPr>
              <a:t>Source: Santa Clara Valley Urban Runoff Pollution Prevention Program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29200" y="4222710"/>
            <a:ext cx="13869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Times" panose="02020603050405020304" pitchFamily="18" charset="0"/>
              </a:rPr>
              <a:t>Source: </a:t>
            </a:r>
            <a:r>
              <a:rPr lang="en-US" altLang="en-US" sz="1000" dirty="0" err="1">
                <a:latin typeface="Times" panose="02020603050405020304" pitchFamily="18" charset="0"/>
              </a:rPr>
              <a:t>Berntsen</a:t>
            </a:r>
            <a:r>
              <a:rPr lang="en-US" altLang="en-US" sz="1000" dirty="0">
                <a:latin typeface="Times" panose="02020603050405020304" pitchFamily="18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34689516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sign Template">
  <a:themeElements>
    <a:clrScheme name="Design Templat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Templat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850</Words>
  <Application>Microsoft Office PowerPoint</Application>
  <PresentationFormat>On-screen Show (4:3)</PresentationFormat>
  <Paragraphs>148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Design Template</vt:lpstr>
      <vt:lpstr> Multi-Agency Post-Construction Stormwater Standards Manual</vt:lpstr>
      <vt:lpstr>Regulatory Requirements</vt:lpstr>
      <vt:lpstr>Effective Date of Requirements</vt:lpstr>
      <vt:lpstr>Effective Date of Requirements</vt:lpstr>
      <vt:lpstr>Project Participants</vt:lpstr>
      <vt:lpstr>Manual Development Process</vt:lpstr>
      <vt:lpstr>Manual Development Process</vt:lpstr>
      <vt:lpstr>Traditional Stormwater Management</vt:lpstr>
      <vt:lpstr>Environmental Impacts</vt:lpstr>
      <vt:lpstr>What is Low Impact Development (LID)?</vt:lpstr>
      <vt:lpstr>Benefits of LID</vt:lpstr>
      <vt:lpstr>Project Applicability</vt:lpstr>
      <vt:lpstr>Phase II Permit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Meeting</dc:title>
  <dc:creator>Gorman Lau</dc:creator>
  <cp:lastModifiedBy>Sonia Delgado</cp:lastModifiedBy>
  <cp:revision>225</cp:revision>
  <dcterms:created xsi:type="dcterms:W3CDTF">2009-10-28T20:43:24Z</dcterms:created>
  <dcterms:modified xsi:type="dcterms:W3CDTF">2024-11-27T18:25:32Z</dcterms:modified>
</cp:coreProperties>
</file>